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9880-3153-4330-AD79-619C47B08DFB}" type="datetimeFigureOut">
              <a:rPr lang="en-ZA" smtClean="0"/>
              <a:t>2025/11/21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B66DEB2-CA33-46A0-8893-BE34D3B5B6A2}" type="slidenum">
              <a:rPr lang="en-ZA" smtClean="0"/>
              <a:t>‹#›</a:t>
            </a:fld>
            <a:endParaRPr lang="en-Z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25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9880-3153-4330-AD79-619C47B08DFB}" type="datetimeFigureOut">
              <a:rPr lang="en-ZA" smtClean="0"/>
              <a:t>2025/11/21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DEB2-CA33-46A0-8893-BE34D3B5B6A2}" type="slidenum">
              <a:rPr lang="en-ZA" smtClean="0"/>
              <a:t>‹#›</a:t>
            </a:fld>
            <a:endParaRPr lang="en-ZA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373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9880-3153-4330-AD79-619C47B08DFB}" type="datetimeFigureOut">
              <a:rPr lang="en-ZA" smtClean="0"/>
              <a:t>2025/11/21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DEB2-CA33-46A0-8893-BE34D3B5B6A2}" type="slidenum">
              <a:rPr lang="en-ZA" smtClean="0"/>
              <a:t>‹#›</a:t>
            </a:fld>
            <a:endParaRPr lang="en-ZA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721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9880-3153-4330-AD79-619C47B08DFB}" type="datetimeFigureOut">
              <a:rPr lang="en-ZA" smtClean="0"/>
              <a:t>2025/11/21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DEB2-CA33-46A0-8893-BE34D3B5B6A2}" type="slidenum">
              <a:rPr lang="en-ZA" smtClean="0"/>
              <a:t>‹#›</a:t>
            </a:fld>
            <a:endParaRPr lang="en-ZA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552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9880-3153-4330-AD79-619C47B08DFB}" type="datetimeFigureOut">
              <a:rPr lang="en-ZA" smtClean="0"/>
              <a:t>2025/11/21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DEB2-CA33-46A0-8893-BE34D3B5B6A2}" type="slidenum">
              <a:rPr lang="en-ZA" smtClean="0"/>
              <a:t>‹#›</a:t>
            </a:fld>
            <a:endParaRPr lang="en-Z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670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9880-3153-4330-AD79-619C47B08DFB}" type="datetimeFigureOut">
              <a:rPr lang="en-ZA" smtClean="0"/>
              <a:t>2025/11/21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DEB2-CA33-46A0-8893-BE34D3B5B6A2}" type="slidenum">
              <a:rPr lang="en-ZA" smtClean="0"/>
              <a:t>‹#›</a:t>
            </a:fld>
            <a:endParaRPr lang="en-ZA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73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9880-3153-4330-AD79-619C47B08DFB}" type="datetimeFigureOut">
              <a:rPr lang="en-ZA" smtClean="0"/>
              <a:t>2025/11/21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DEB2-CA33-46A0-8893-BE34D3B5B6A2}" type="slidenum">
              <a:rPr lang="en-ZA" smtClean="0"/>
              <a:t>‹#›</a:t>
            </a:fld>
            <a:endParaRPr lang="en-ZA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577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9880-3153-4330-AD79-619C47B08DFB}" type="datetimeFigureOut">
              <a:rPr lang="en-ZA" smtClean="0"/>
              <a:t>2025/11/21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DEB2-CA33-46A0-8893-BE34D3B5B6A2}" type="slidenum">
              <a:rPr lang="en-ZA" smtClean="0"/>
              <a:t>‹#›</a:t>
            </a:fld>
            <a:endParaRPr lang="en-ZA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47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9880-3153-4330-AD79-619C47B08DFB}" type="datetimeFigureOut">
              <a:rPr lang="en-ZA" smtClean="0"/>
              <a:t>2025/11/21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DEB2-CA33-46A0-8893-BE34D3B5B6A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28878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9880-3153-4330-AD79-619C47B08DFB}" type="datetimeFigureOut">
              <a:rPr lang="en-ZA" smtClean="0"/>
              <a:t>2025/11/21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DEB2-CA33-46A0-8893-BE34D3B5B6A2}" type="slidenum">
              <a:rPr lang="en-ZA" smtClean="0"/>
              <a:t>‹#›</a:t>
            </a:fld>
            <a:endParaRPr lang="en-ZA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38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9189880-3153-4330-AD79-619C47B08DFB}" type="datetimeFigureOut">
              <a:rPr lang="en-ZA" smtClean="0"/>
              <a:t>2025/11/21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DEB2-CA33-46A0-8893-BE34D3B5B6A2}" type="slidenum">
              <a:rPr lang="en-ZA" smtClean="0"/>
              <a:t>‹#›</a:t>
            </a:fld>
            <a:endParaRPr lang="en-ZA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35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89880-3153-4330-AD79-619C47B08DFB}" type="datetimeFigureOut">
              <a:rPr lang="en-ZA" smtClean="0"/>
              <a:t>2025/11/21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B66DEB2-CA33-46A0-8893-BE34D3B5B6A2}" type="slidenum">
              <a:rPr lang="en-ZA" smtClean="0"/>
              <a:t>‹#›</a:t>
            </a:fld>
            <a:endParaRPr lang="en-ZA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60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03F1-1BA1-2568-8FEA-207DC6D8E4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PROG6212 – Programming 2B POE </a:t>
            </a:r>
            <a:br>
              <a:rPr lang="en-US" dirty="0"/>
            </a:br>
            <a:r>
              <a:rPr lang="en-US" dirty="0"/>
              <a:t>Contract Monthly Claim System (CMCS) - Part 3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6F035-214D-231E-B020-874118F0C6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 Improvements and Enhancements Based on Feedback</a:t>
            </a:r>
          </a:p>
          <a:p>
            <a:r>
              <a:rPr lang="en-US" dirty="0"/>
              <a:t>ST10446648</a:t>
            </a:r>
          </a:p>
          <a:p>
            <a:r>
              <a:rPr lang="en-US" dirty="0"/>
              <a:t>Orearabetse Riba</a:t>
            </a:r>
          </a:p>
          <a:p>
            <a:r>
              <a:rPr lang="en-US" dirty="0"/>
              <a:t>21/11/2025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7037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EF7DE91-8C87-859B-9D80-042E7BF18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ZA" sz="2200" b="1" dirty="0"/>
              <a:t>Database Integration (SQL Server)</a:t>
            </a:r>
            <a:br>
              <a:rPr lang="en-ZA" sz="2200" b="1" dirty="0"/>
            </a:br>
            <a:endParaRPr lang="en-ZA" sz="2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A2A5C-EE78-0BFA-5E01-13CFFA49C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 err="1"/>
              <a:t>appsettings.json</a:t>
            </a:r>
            <a:r>
              <a:rPr lang="en-US" dirty="0"/>
              <a:t> - Connection string configuration </a:t>
            </a:r>
          </a:p>
          <a:p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65230-E3AF-8025-2413-1E0114851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278460"/>
            <a:ext cx="5601870" cy="28185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45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87E76A-8F50-413D-9BFC-C5A1525B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F28EA84-13B4-4494-A4D3-8DE462FF0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BEB1B24-66CE-4D63-A39D-2D1B481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649425-08BB-CBF5-151B-3BADC91F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/>
              <a:t>Database Integration (SQL Server)</a:t>
            </a:r>
            <a:br>
              <a:rPr lang="en-US" sz="310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50AB6-5403-08B0-9C01-688187BC8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sz="1600" cap="all" dirty="0" err="1"/>
              <a:t>CMCS.sql</a:t>
            </a:r>
            <a:r>
              <a:rPr lang="en-US" sz="1600" cap="all" dirty="0"/>
              <a:t> - Database schema (CREATE TABLE statements)  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8DE337D-1DBA-4536-8145-B43EE65C7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77300DA-AA06-E8E2-17D8-F9192A10C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479" y="1726217"/>
            <a:ext cx="3693150" cy="2659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671580-A416-ADC0-5E76-4264E80F5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354" y="491860"/>
            <a:ext cx="3687168" cy="24704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6C88C1-D176-5CC1-0314-B968801E3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051" y="3799101"/>
            <a:ext cx="3687168" cy="117067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7233926-059A-41AD-A9F2-56552CF4F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3C145E-93D4-481E-92DC-736D9EBA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13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979A575-AE96-7398-C12F-61F6A6353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lang="en-ZA" sz="2000" b="1"/>
              <a:t>Document Upload Integration (Critical Fix)</a:t>
            </a:r>
            <a:br>
              <a:rPr lang="en-ZA" sz="2000" b="1"/>
            </a:br>
            <a:endParaRPr lang="en-ZA" sz="2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9A717-F678-DB73-EDE2-C783E1D97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550357" cy="3450613"/>
          </a:xfrm>
        </p:spPr>
        <p:txBody>
          <a:bodyPr>
            <a:normAutofit/>
          </a:bodyPr>
          <a:lstStyle/>
          <a:p>
            <a:r>
              <a:rPr lang="en-US" b="1" dirty="0"/>
              <a:t>BEFORE:</a:t>
            </a:r>
            <a:r>
              <a:rPr lang="en-US" dirty="0"/>
              <a:t> Separate page for document upload</a:t>
            </a:r>
            <a:endParaRPr lang="en-US"/>
          </a:p>
          <a:p>
            <a:r>
              <a:rPr lang="en-US" b="1" dirty="0"/>
              <a:t>AFTER:</a:t>
            </a:r>
            <a:r>
              <a:rPr lang="en-US" dirty="0"/>
              <a:t> Integrated directly into claim submission form</a:t>
            </a:r>
            <a:endParaRPr lang="en-US"/>
          </a:p>
          <a:p>
            <a:r>
              <a:rPr lang="en-US" dirty="0"/>
              <a:t>Multiple file uploads in one submission</a:t>
            </a:r>
            <a:endParaRPr lang="en-US"/>
          </a:p>
          <a:p>
            <a:r>
              <a:rPr lang="en-US" dirty="0"/>
              <a:t>Automatic linking to created claim</a:t>
            </a:r>
            <a:endParaRPr lang="en-US"/>
          </a:p>
          <a:p>
            <a:r>
              <a:rPr lang="en-US" dirty="0"/>
              <a:t>Real-time file preview </a:t>
            </a:r>
            <a:endParaRPr lang="en-US"/>
          </a:p>
          <a:p>
            <a:endParaRPr lang="en-Z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4088C-7EDC-B8E6-04A9-1BA513A67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642" y="3437003"/>
            <a:ext cx="4074836" cy="2292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59AAA4-74BD-59CD-6714-855766311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642" y="825759"/>
            <a:ext cx="4074836" cy="2271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01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0259C45-F58B-30CA-71FF-4E6F3F5C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lang="en-ZA" sz="2500" b="1"/>
              <a:t>HR Portal Implementation</a:t>
            </a:r>
            <a:br>
              <a:rPr lang="en-ZA" sz="2500" b="1"/>
            </a:br>
            <a:endParaRPr lang="en-ZA" sz="25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DFB2C-0717-F5CA-1471-1BCDF59AB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550357" cy="3450613"/>
          </a:xfrm>
        </p:spPr>
        <p:txBody>
          <a:bodyPr>
            <a:normAutofit/>
          </a:bodyPr>
          <a:lstStyle/>
          <a:p>
            <a:r>
              <a:rPr lang="en-US" dirty="0"/>
              <a:t>Report generation with multiple filters</a:t>
            </a:r>
          </a:p>
          <a:p>
            <a:r>
              <a:rPr lang="en-US" dirty="0"/>
              <a:t>User-claim relationship in reports</a:t>
            </a:r>
          </a:p>
          <a:p>
            <a:r>
              <a:rPr lang="en-US" dirty="0"/>
              <a:t>Export functionality (JSON)</a:t>
            </a:r>
          </a:p>
          <a:p>
            <a:r>
              <a:rPr lang="en-US" dirty="0"/>
              <a:t>Clickable links for navigation </a:t>
            </a:r>
          </a:p>
          <a:p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5FDDA-2ACD-49C1-1113-F91898B63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594" y="570827"/>
            <a:ext cx="4074836" cy="2312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16DE5E-C78C-34EA-0759-9637E72C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94" y="3238392"/>
            <a:ext cx="4074836" cy="22920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895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B47551D-56E8-EB30-4044-39EFFE74E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lang="en-ZA" sz="2200" b="1"/>
              <a:t>Lecturer View - Complete Implementation</a:t>
            </a:r>
            <a:br>
              <a:rPr lang="en-ZA" sz="2200" b="1"/>
            </a:br>
            <a:endParaRPr lang="en-ZA" sz="22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C9E13-4BEA-8A7E-5CB7-BB8FD41BC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550357" cy="3450613"/>
          </a:xfrm>
        </p:spPr>
        <p:txBody>
          <a:bodyPr>
            <a:normAutofit/>
          </a:bodyPr>
          <a:lstStyle/>
          <a:p>
            <a:r>
              <a:rPr lang="en-US" dirty="0"/>
              <a:t>Session-based authentication</a:t>
            </a:r>
          </a:p>
          <a:p>
            <a:r>
              <a:rPr lang="en-US" dirty="0"/>
              <a:t>Monthly hours tracking (180-hour limit)</a:t>
            </a:r>
          </a:p>
          <a:p>
            <a:r>
              <a:rPr lang="en-US" dirty="0"/>
              <a:t>Auto-populated lecturer data</a:t>
            </a:r>
          </a:p>
          <a:p>
            <a:r>
              <a:rPr lang="en-US" dirty="0"/>
              <a:t>Real-time total calculation</a:t>
            </a:r>
          </a:p>
          <a:p>
            <a:r>
              <a:rPr lang="en-US" b="1" dirty="0"/>
              <a:t>Integrated document upload</a:t>
            </a:r>
            <a:r>
              <a:rPr lang="en-US" dirty="0"/>
              <a:t> (key improvement) </a:t>
            </a:r>
          </a:p>
          <a:p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B5DD87-64BD-2603-5150-A5A31F41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594" y="581014"/>
            <a:ext cx="4074836" cy="2292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EE7AA-472F-614E-F053-C71FE4A19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94" y="3360637"/>
            <a:ext cx="4074836" cy="20476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921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EF77632-1A0C-4B9F-829B-226E68A7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DCFC27-6BCE-42B6-8372-070EA07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430143-CD20-BF44-9125-7830D1655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37" y="1198326"/>
            <a:ext cx="4242437" cy="238637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332DA5-51DA-7413-DFDF-E66D7873C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71060" y="1198326"/>
            <a:ext cx="4242437" cy="238637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A4B1E0-284C-4A01-8141-A24D2B8E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82046CE-87C5-4670-A404-6AB453F5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24BAD7-5931-4CA6-BB58-0CBCFCFA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18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871CE63-2990-0300-F141-1A67649B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lang="en-ZA" sz="2200" b="1"/>
              <a:t>Coordinator &amp; Manager Views</a:t>
            </a:r>
            <a:br>
              <a:rPr lang="en-ZA" sz="2200" b="1"/>
            </a:br>
            <a:endParaRPr lang="en-ZA" sz="22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436B1-A05B-9274-1CD4-5736259BC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550357" cy="3450613"/>
          </a:xfrm>
        </p:spPr>
        <p:txBody>
          <a:bodyPr>
            <a:normAutofit/>
          </a:bodyPr>
          <a:lstStyle/>
          <a:p>
            <a:r>
              <a:rPr lang="en-US" dirty="0"/>
              <a:t>Unified login for both roles</a:t>
            </a:r>
          </a:p>
          <a:p>
            <a:r>
              <a:rPr lang="en-US" dirty="0"/>
              <a:t>Session-based access control</a:t>
            </a:r>
          </a:p>
          <a:p>
            <a:r>
              <a:rPr lang="en-US" dirty="0"/>
              <a:t>Comprehensive claim tables</a:t>
            </a:r>
          </a:p>
          <a:p>
            <a:r>
              <a:rPr lang="en-US" dirty="0"/>
              <a:t>Real-time statistics</a:t>
            </a:r>
          </a:p>
          <a:p>
            <a:r>
              <a:rPr lang="en-US" dirty="0"/>
              <a:t>Enhanced visibility with colored sections</a:t>
            </a:r>
          </a:p>
          <a:p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25367-D31C-08CE-9A8A-0C9A07181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594" y="575921"/>
            <a:ext cx="4074836" cy="2302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C8F14D-41AC-BD5A-31A2-873D32342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94" y="3523630"/>
            <a:ext cx="4074836" cy="17216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263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FAC8C30-93FA-4F99-80C4-C952D83A4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ACDE2A-6BC1-4786-87B1-F7DA3535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2CC8B5-9886-4AFA-BE09-6178A4ED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95F1C-831D-EBA6-A596-339075081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5716" y="1609513"/>
            <a:ext cx="5159675" cy="2902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43613A-EB8C-F2F9-4AB3-BDA59D8A2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857" y="1725606"/>
            <a:ext cx="5159676" cy="26701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9332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F81F3E-BCB5-E7EF-832B-2260F256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lang="en-ZA" sz="2200" b="1"/>
              <a:t>Data Persistence &amp; Synchronization</a:t>
            </a:r>
            <a:br>
              <a:rPr lang="en-ZA" sz="2200" b="1"/>
            </a:br>
            <a:endParaRPr lang="en-ZA" sz="22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4FEC3-87EC-746E-8554-83AA6F9C7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550357" cy="3450613"/>
          </a:xfrm>
        </p:spPr>
        <p:txBody>
          <a:bodyPr>
            <a:normAutofit/>
          </a:bodyPr>
          <a:lstStyle/>
          <a:p>
            <a:r>
              <a:rPr lang="en-US" dirty="0"/>
              <a:t>Data synchronization across controllers</a:t>
            </a:r>
          </a:p>
          <a:p>
            <a:r>
              <a:rPr lang="en-US" dirty="0"/>
              <a:t>Force reload for latest data</a:t>
            </a:r>
          </a:p>
          <a:p>
            <a:r>
              <a:rPr lang="en-US" dirty="0"/>
              <a:t>Real-time updates via AJAX</a:t>
            </a:r>
          </a:p>
          <a:p>
            <a:r>
              <a:rPr lang="en-US" dirty="0"/>
              <a:t>Validation to prevent orphaned records</a:t>
            </a:r>
          </a:p>
          <a:p>
            <a:r>
              <a:rPr lang="en-US" dirty="0"/>
              <a:t>File persistence with JSON fallback</a:t>
            </a:r>
          </a:p>
          <a:p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C6079-8D8A-C3F3-57C0-1D0C99F56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594" y="647230"/>
            <a:ext cx="4074836" cy="2159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DABEC5-6D90-D901-DEF7-E9C241E1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94" y="3523630"/>
            <a:ext cx="4074836" cy="17216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1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5DF964-66B4-AEC4-04F9-152C75506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ZA" sz="2000" b="1"/>
              <a:t>Error Handling Improvements</a:t>
            </a:r>
            <a:br>
              <a:rPr lang="en-ZA" sz="2000" b="1"/>
            </a:br>
            <a:endParaRPr lang="en-ZA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7E2FA-9585-52B6-969B-B7B04B0BF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ZA" dirty="0"/>
              <a:t>Comprehensive try-catch blocks</a:t>
            </a:r>
          </a:p>
          <a:p>
            <a:r>
              <a:rPr lang="en-ZA" dirty="0"/>
              <a:t>Specific error messages for different scenarios</a:t>
            </a:r>
          </a:p>
          <a:p>
            <a:r>
              <a:rPr lang="en-ZA" dirty="0"/>
              <a:t>Client-side validation</a:t>
            </a:r>
          </a:p>
          <a:p>
            <a:r>
              <a:rPr lang="en-ZA" dirty="0"/>
              <a:t>User-friendly error display</a:t>
            </a:r>
          </a:p>
          <a:p>
            <a:r>
              <a:rPr lang="en-ZA" dirty="0"/>
              <a:t>Debug logging for troubleshooting</a:t>
            </a:r>
          </a:p>
          <a:p>
            <a:endParaRPr lang="en-ZA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5D052B-BF85-5986-1708-CF51735A6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747040"/>
            <a:ext cx="4960442" cy="27778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53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ADC8-2155-B703-60E1-491D16A5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3700" b="1"/>
              <a:t>Overview of Part 3 Updates</a:t>
            </a:r>
            <a:br>
              <a:rPr lang="en-US" sz="3700" b="1"/>
            </a:br>
            <a:endParaRPr lang="en-ZA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78E6D-D79B-5B5A-FC8B-8950822FE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ZA" sz="2000" dirty="0"/>
              <a:t>Database integration (SQL Server)</a:t>
            </a:r>
          </a:p>
          <a:p>
            <a:r>
              <a:rPr lang="en-ZA" sz="2000" dirty="0"/>
              <a:t>HR Portal implementation</a:t>
            </a:r>
          </a:p>
          <a:p>
            <a:r>
              <a:rPr lang="en-ZA" sz="2000" dirty="0"/>
              <a:t>Lecturer View with integrated document upload</a:t>
            </a:r>
          </a:p>
          <a:p>
            <a:r>
              <a:rPr lang="en-ZA" sz="2000" dirty="0"/>
              <a:t>Coordinator &amp; Manager dashboards</a:t>
            </a:r>
          </a:p>
          <a:p>
            <a:r>
              <a:rPr lang="en-ZA" sz="2000" dirty="0"/>
              <a:t>UI/UX improvements</a:t>
            </a:r>
          </a:p>
          <a:p>
            <a:r>
              <a:rPr lang="en-ZA" sz="2000" dirty="0"/>
              <a:t>Error handling enhancements</a:t>
            </a:r>
          </a:p>
          <a:p>
            <a:endParaRPr lang="en-ZA" sz="20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642970FE-F602-2BB3-F46E-BD632035E2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5" r="43968" b="-1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2324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4D01-01D5-BC61-4827-D0233F95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Key Features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433CB-2F4E-374C-CCE3-33A25F2CE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Role-based dashboards</a:t>
            </a:r>
          </a:p>
          <a:p>
            <a:r>
              <a:rPr lang="en-US" dirty="0"/>
              <a:t>Integrated document upload</a:t>
            </a:r>
          </a:p>
          <a:p>
            <a:r>
              <a:rPr lang="en-US" dirty="0"/>
              <a:t>Real-time data updates</a:t>
            </a:r>
          </a:p>
          <a:p>
            <a:r>
              <a:rPr lang="en-US" dirty="0"/>
              <a:t>Improved user experience</a:t>
            </a:r>
          </a:p>
          <a:p>
            <a:r>
              <a:rPr lang="en-US" dirty="0"/>
              <a:t>Comprehensive claim management</a:t>
            </a:r>
          </a:p>
        </p:txBody>
      </p:sp>
    </p:spTree>
    <p:extLst>
      <p:ext uri="{BB962C8B-B14F-4D97-AF65-F5344CB8AC3E}">
        <p14:creationId xmlns:p14="http://schemas.microsoft.com/office/powerpoint/2010/main" val="2797682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04FC8-9CB8-ABCF-FAEB-E261BCFF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/>
              <a:t>Improvements Summary</a:t>
            </a:r>
            <a:br>
              <a:rPr lang="en-US" sz="2800"/>
            </a:br>
            <a:endParaRPr lang="en-US" sz="280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A7FC310A-C808-E82B-888E-7EC4B6D0B0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6394292"/>
              </p:ext>
            </p:extLst>
          </p:nvPr>
        </p:nvGraphicFramePr>
        <p:xfrm>
          <a:off x="4618374" y="1179561"/>
          <a:ext cx="6282921" cy="3739742"/>
        </p:xfrm>
        <a:graphic>
          <a:graphicData uri="http://schemas.openxmlformats.org/drawingml/2006/table">
            <a:tbl>
              <a:tblPr/>
              <a:tblGrid>
                <a:gridCol w="2013487">
                  <a:extLst>
                    <a:ext uri="{9D8B030D-6E8A-4147-A177-3AD203B41FA5}">
                      <a16:colId xmlns:a16="http://schemas.microsoft.com/office/drawing/2014/main" val="4212605255"/>
                    </a:ext>
                  </a:extLst>
                </a:gridCol>
                <a:gridCol w="1361983">
                  <a:extLst>
                    <a:ext uri="{9D8B030D-6E8A-4147-A177-3AD203B41FA5}">
                      <a16:colId xmlns:a16="http://schemas.microsoft.com/office/drawing/2014/main" val="2993129576"/>
                    </a:ext>
                  </a:extLst>
                </a:gridCol>
                <a:gridCol w="1340578">
                  <a:extLst>
                    <a:ext uri="{9D8B030D-6E8A-4147-A177-3AD203B41FA5}">
                      <a16:colId xmlns:a16="http://schemas.microsoft.com/office/drawing/2014/main" val="2032164676"/>
                    </a:ext>
                  </a:extLst>
                </a:gridCol>
                <a:gridCol w="1566873">
                  <a:extLst>
                    <a:ext uri="{9D8B030D-6E8A-4147-A177-3AD203B41FA5}">
                      <a16:colId xmlns:a16="http://schemas.microsoft.com/office/drawing/2014/main" val="4281089228"/>
                    </a:ext>
                  </a:extLst>
                </a:gridCol>
              </a:tblGrid>
              <a:tr h="33706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Feature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Part 2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Part 3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Improvement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113231"/>
                  </a:ext>
                </a:extLst>
              </a:tr>
              <a:tr h="56711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Document Upload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Separate page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Integrated in form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✅ Critical fix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996816"/>
                  </a:ext>
                </a:extLst>
              </a:tr>
              <a:tr h="56711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Error Handling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Basic (8/10)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Enhanced (10/10)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✅ Comprehensive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173064"/>
                  </a:ext>
                </a:extLst>
              </a:tr>
              <a:tr h="56711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Status Tracking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Manual (8/10)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Enhanced (10/10)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✅ Better UX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296473"/>
                  </a:ext>
                </a:extLst>
              </a:tr>
              <a:tr h="56711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Lecturer View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Basic (17/20)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Complete (20/20)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✅ Full implementation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615024"/>
                  </a:ext>
                </a:extLst>
              </a:tr>
              <a:tr h="56711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Coordinator/Manager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Basic (17/20)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Enhanced (20/20)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✅ Improved visibility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747202"/>
                  </a:ext>
                </a:extLst>
              </a:tr>
              <a:tr h="56711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Database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JSON only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SQL Server + JSON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ZA" sz="1500">
                          <a:solidFill>
                            <a:srgbClr val="A2A2A2"/>
                          </a:solidFill>
                          <a:effectLst/>
                        </a:rPr>
                        <a:t>✅ Production-ready</a:t>
                      </a:r>
                    </a:p>
                  </a:txBody>
                  <a:tcPr marL="66090" marR="66090" marT="30502" marB="30502" anchor="ctr">
                    <a:lnL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4545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962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448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8218-AFBA-9FC0-7003-A18F46B3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Code Quality &amp; Best Practices</a:t>
            </a:r>
            <a:br>
              <a:rPr lang="en-ZA" b="1" dirty="0"/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AF654-ACDE-2DEF-3555-7EB2DA1C8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Consistent error handling</a:t>
            </a:r>
          </a:p>
          <a:p>
            <a:r>
              <a:rPr lang="en-ZA" dirty="0"/>
              <a:t>Input validation</a:t>
            </a:r>
          </a:p>
          <a:p>
            <a:r>
              <a:rPr lang="en-ZA" dirty="0"/>
              <a:t>Security practices (anti-forgery tokens)</a:t>
            </a:r>
          </a:p>
          <a:p>
            <a:r>
              <a:rPr lang="en-ZA" dirty="0"/>
              <a:t>Code organization</a:t>
            </a:r>
          </a:p>
          <a:p>
            <a:r>
              <a:rPr lang="en-ZA" dirty="0"/>
              <a:t>Debug logging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52401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C6BE5-3A15-4A46-074C-E23BEF50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Testing &amp; Validation</a:t>
            </a:r>
            <a:br>
              <a:rPr lang="en-ZA" b="1" dirty="0"/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80733-7DF0-DCEB-E174-7591BEB32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testing of all features</a:t>
            </a:r>
          </a:p>
          <a:p>
            <a:r>
              <a:rPr lang="en-US" dirty="0"/>
              <a:t>Validation of feedback fixes</a:t>
            </a:r>
          </a:p>
          <a:p>
            <a:r>
              <a:rPr lang="en-US" dirty="0"/>
              <a:t>Cross-browser compatibility</a:t>
            </a:r>
          </a:p>
          <a:p>
            <a:r>
              <a:rPr lang="en-US" dirty="0"/>
              <a:t>Error scenario testing</a:t>
            </a:r>
          </a:p>
          <a:p>
            <a:r>
              <a:rPr lang="en-US" dirty="0"/>
              <a:t>User flow testing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81129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7F321-B947-BF1E-192D-8D21D663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Future Enhancements</a:t>
            </a:r>
            <a:br>
              <a:rPr lang="en-ZA" b="1" dirty="0"/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75753-CB6B-C093-D42B-10359724D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Real-time status updates (</a:t>
            </a:r>
            <a:r>
              <a:rPr lang="en-US" dirty="0" err="1"/>
              <a:t>SignalR</a:t>
            </a:r>
            <a:r>
              <a:rPr lang="en-US" dirty="0"/>
              <a:t>)</a:t>
            </a:r>
          </a:p>
          <a:p>
            <a:r>
              <a:rPr lang="en-US" dirty="0"/>
              <a:t>Advanced filtering and search</a:t>
            </a:r>
          </a:p>
          <a:p>
            <a:r>
              <a:rPr lang="en-US" dirty="0"/>
              <a:t>Bulk operations</a:t>
            </a:r>
          </a:p>
          <a:p>
            <a:r>
              <a:rPr lang="en-US" dirty="0"/>
              <a:t>Email notifications</a:t>
            </a:r>
          </a:p>
          <a:p>
            <a:r>
              <a:rPr lang="en-US" dirty="0"/>
              <a:t>Mobile responsiveness improvements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59983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2B223-7E1E-5768-0E70-130B194E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Conclusion</a:t>
            </a:r>
            <a:br>
              <a:rPr lang="en-ZA" b="1" dirty="0"/>
            </a:b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91117-E8ED-78DC-D987-DA8322BB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Part 2 feedback addressed</a:t>
            </a:r>
          </a:p>
          <a:p>
            <a:r>
              <a:rPr lang="en-US" dirty="0"/>
              <a:t>Critical document upload integration completed</a:t>
            </a:r>
          </a:p>
          <a:p>
            <a:r>
              <a:rPr lang="en-US" dirty="0"/>
              <a:t>Enhanced user experience</a:t>
            </a:r>
          </a:p>
          <a:p>
            <a:r>
              <a:rPr lang="en-US" dirty="0"/>
              <a:t>Production-ready features</a:t>
            </a:r>
          </a:p>
          <a:p>
            <a:r>
              <a:rPr lang="en-US" dirty="0"/>
              <a:t>Improved code quality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8499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FD2E25E-26C6-0738-4516-5644B98CB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ZA" sz="2200" b="1" dirty="0"/>
              <a:t>Addressing Part 2 Feedback</a:t>
            </a:r>
            <a:br>
              <a:rPr lang="en-ZA" sz="2200" b="1" dirty="0"/>
            </a:br>
            <a:endParaRPr lang="en-ZA" sz="2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7DAC0-3D84-F66B-D3EE-9544A3566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ZA" b="1" dirty="0"/>
              <a:t>Feedback 1:</a:t>
            </a:r>
            <a:r>
              <a:rPr lang="en-ZA" dirty="0"/>
              <a:t> "Document upload should be part of the claim form" → </a:t>
            </a:r>
            <a:r>
              <a:rPr lang="en-ZA" b="1" dirty="0"/>
              <a:t>FIXED</a:t>
            </a:r>
            <a:endParaRPr lang="en-ZA" dirty="0"/>
          </a:p>
          <a:p>
            <a:pPr marL="0" indent="0">
              <a:buNone/>
            </a:pPr>
            <a:r>
              <a:rPr lang="en-ZA" dirty="0"/>
              <a:t>Before:</a:t>
            </a:r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D4A1056-F0CF-2DAE-2E21-87D192DEED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86" r="26287" b="-1"/>
          <a:stretch>
            <a:fillRect/>
          </a:stretch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630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149729B-2861-CD8E-530C-A009ABCE9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ZA" sz="2700" b="1"/>
              <a:t>Addressing Part 2 Feedback</a:t>
            </a:r>
            <a:endParaRPr lang="en-ZA" sz="2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A648-2641-AAA3-7A91-14ACB172D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ZA" b="1" dirty="0"/>
              <a:t>Feedback 1:</a:t>
            </a:r>
            <a:r>
              <a:rPr lang="en-ZA" dirty="0"/>
              <a:t> "Document upload should be part of the claim form" → </a:t>
            </a:r>
            <a:r>
              <a:rPr lang="en-ZA" b="1" dirty="0"/>
              <a:t>FIXED</a:t>
            </a:r>
            <a:endParaRPr lang="en-ZA" dirty="0"/>
          </a:p>
          <a:p>
            <a:pPr marL="0" indent="0">
              <a:buNone/>
            </a:pPr>
            <a:r>
              <a:rPr lang="en-ZA" dirty="0"/>
              <a:t>After: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ZA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30DE5E7-D7CF-62F2-D445-BFC21BB0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1" r="25979"/>
          <a:stretch>
            <a:fillRect/>
          </a:stretch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76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3837-F3F3-1909-05A2-D870AB457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ZA" b="1" dirty="0"/>
              <a:t>Addressing Part 2 Feedback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8394C-AAA6-6126-85AA-03BAAEC37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ZA" b="1" dirty="0"/>
              <a:t>Feedback 2:</a:t>
            </a:r>
            <a:r>
              <a:rPr lang="en-ZA" dirty="0"/>
              <a:t> Error handling (8/10) → </a:t>
            </a:r>
            <a:r>
              <a:rPr lang="en-ZA" b="1" dirty="0"/>
              <a:t>IMPROVED</a:t>
            </a:r>
            <a:endParaRPr lang="en-ZA" dirty="0"/>
          </a:p>
          <a:p>
            <a:r>
              <a:rPr lang="en-US" b="1" dirty="0"/>
              <a:t>Feedback 3:</a:t>
            </a:r>
            <a:r>
              <a:rPr lang="en-US" dirty="0"/>
              <a:t> Claim status tracking (8/10) → </a:t>
            </a:r>
            <a:r>
              <a:rPr lang="en-US" b="1" dirty="0"/>
              <a:t>ENHANCED</a:t>
            </a:r>
            <a:endParaRPr lang="en-US" dirty="0"/>
          </a:p>
          <a:p>
            <a:pPr marL="0" indent="0">
              <a:buNone/>
            </a:pPr>
            <a:r>
              <a:rPr lang="en-ZA" dirty="0"/>
              <a:t>Before: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8EE55-0462-1193-FF72-4F4CAA25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015734"/>
            <a:ext cx="5571725" cy="30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0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DB6C-714C-6D89-F482-D6EF68785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ZA" b="1" dirty="0"/>
              <a:t>Addressing Part 2 Feedback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3F87A-6D1E-B511-37FE-4EBD4E962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b="1" dirty="0"/>
              <a:t>Feedback 3:</a:t>
            </a:r>
            <a:r>
              <a:rPr lang="en-US" dirty="0"/>
              <a:t> Claim status tracking (8/10) → </a:t>
            </a:r>
            <a:r>
              <a:rPr lang="en-US" b="1" dirty="0"/>
              <a:t>ENHANCED</a:t>
            </a:r>
            <a:endParaRPr lang="en-US" dirty="0"/>
          </a:p>
          <a:p>
            <a:pPr marL="0" indent="0">
              <a:buNone/>
            </a:pPr>
            <a:r>
              <a:rPr lang="en-ZA" dirty="0"/>
              <a:t>After: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35E8E-6D98-9DD3-4EE9-C0AB6D007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345915"/>
            <a:ext cx="4960443" cy="279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01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BD166-205D-0EFD-63D0-7703C32E4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Addressing Part 2 Feedback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F4618-C2E6-3047-52B2-613FFDB84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Feedback 4:</a:t>
            </a:r>
            <a:r>
              <a:rPr lang="en-US" dirty="0"/>
              <a:t> Lecturer submission (17/20) → </a:t>
            </a:r>
            <a:r>
              <a:rPr lang="en-US" b="1" dirty="0"/>
              <a:t>ENHANCED</a:t>
            </a:r>
            <a:endParaRPr lang="en-US" dirty="0"/>
          </a:p>
          <a:p>
            <a:r>
              <a:rPr lang="en-US" b="1" dirty="0"/>
              <a:t>Feedback 5:</a:t>
            </a:r>
            <a:r>
              <a:rPr lang="en-US" dirty="0"/>
              <a:t> Coordinator/Manager views (17/20) → </a:t>
            </a:r>
            <a:r>
              <a:rPr lang="en-US" b="1" dirty="0"/>
              <a:t>IMPROVED</a:t>
            </a:r>
            <a:endParaRPr lang="en-US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23231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1AEC9-E6B3-BD95-0F59-6E7F2FF3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ZA" sz="2200" b="1" dirty="0"/>
              <a:t>Database Integration (SQL Server)</a:t>
            </a:r>
            <a:br>
              <a:rPr lang="en-ZA" sz="2200" b="1" dirty="0"/>
            </a:br>
            <a:endParaRPr lang="en-ZA" sz="2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F2BE-8D4B-3D48-4A9A-0B3680D6C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Migration from JSON files to SQL Server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Entity Framework Core integration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Automatic database creation on startup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JSON fallback mechanism for reliability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r>
              <a:rPr lang="en-ZA" dirty="0" err="1"/>
              <a:t>Program.cs</a:t>
            </a:r>
            <a:r>
              <a:rPr lang="en-ZA" dirty="0"/>
              <a:t> - </a:t>
            </a:r>
            <a:r>
              <a:rPr lang="en-ZA" dirty="0" err="1"/>
              <a:t>DbContext</a:t>
            </a:r>
            <a:r>
              <a:rPr lang="en-ZA" dirty="0"/>
              <a:t> registration:</a:t>
            </a:r>
            <a:endParaRPr lang="en-Z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BB44A-F4F5-492B-9423-63F771235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0" y="341648"/>
            <a:ext cx="5913369" cy="52150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10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BE19D53-76CD-9255-F631-10B24ECC8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ZA" sz="2200" b="1" dirty="0"/>
              <a:t>Database Integration (SQL Server)</a:t>
            </a:r>
            <a:br>
              <a:rPr lang="en-ZA" sz="2200" b="1" dirty="0"/>
            </a:br>
            <a:endParaRPr lang="en-ZA" sz="2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DEEBB-BF91-78AD-D718-8D4F5780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ZA" dirty="0" err="1"/>
              <a:t>CmcsDbContext.cs</a:t>
            </a:r>
            <a:r>
              <a:rPr lang="en-ZA" dirty="0"/>
              <a:t> - Entity Framework setup </a:t>
            </a:r>
          </a:p>
          <a:p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F55F8-0E46-1748-76BC-CFD73D947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391886"/>
            <a:ext cx="5883224" cy="52351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11589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60</TotalTime>
  <Words>594</Words>
  <Application>Microsoft Office PowerPoint</Application>
  <PresentationFormat>Widescreen</PresentationFormat>
  <Paragraphs>134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Gill Sans MT</vt:lpstr>
      <vt:lpstr>Gallery</vt:lpstr>
      <vt:lpstr>PROG6212 – Programming 2B POE  Contract Monthly Claim System (CMCS) - Part 3</vt:lpstr>
      <vt:lpstr>Overview of Part 3 Updates </vt:lpstr>
      <vt:lpstr>Addressing Part 2 Feedback </vt:lpstr>
      <vt:lpstr>Addressing Part 2 Feedback</vt:lpstr>
      <vt:lpstr>Addressing Part 2 Feedback</vt:lpstr>
      <vt:lpstr>Addressing Part 2 Feedback</vt:lpstr>
      <vt:lpstr>Addressing Part 2 Feedback</vt:lpstr>
      <vt:lpstr>Database Integration (SQL Server) </vt:lpstr>
      <vt:lpstr>Database Integration (SQL Server) </vt:lpstr>
      <vt:lpstr>Database Integration (SQL Server) </vt:lpstr>
      <vt:lpstr>Database Integration (SQL Server) </vt:lpstr>
      <vt:lpstr>Document Upload Integration (Critical Fix) </vt:lpstr>
      <vt:lpstr>HR Portal Implementation </vt:lpstr>
      <vt:lpstr>Lecturer View - Complete Implementation </vt:lpstr>
      <vt:lpstr>PowerPoint Presentation</vt:lpstr>
      <vt:lpstr>Coordinator &amp; Manager Views </vt:lpstr>
      <vt:lpstr>PowerPoint Presentation</vt:lpstr>
      <vt:lpstr>Data Persistence &amp; Synchronization </vt:lpstr>
      <vt:lpstr>Error Handling Improvements </vt:lpstr>
      <vt:lpstr>Key Features Summary</vt:lpstr>
      <vt:lpstr>Improvements Summary </vt:lpstr>
      <vt:lpstr>Code Quality &amp; Best Practices </vt:lpstr>
      <vt:lpstr>Testing &amp; Validation </vt:lpstr>
      <vt:lpstr>Future Enhancements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Orearabetse Riba</dc:creator>
  <cp:lastModifiedBy>Orearabetse Riba</cp:lastModifiedBy>
  <cp:revision>1</cp:revision>
  <dcterms:created xsi:type="dcterms:W3CDTF">2025-11-21T13:52:23Z</dcterms:created>
  <dcterms:modified xsi:type="dcterms:W3CDTF">2025-11-21T14:53:19Z</dcterms:modified>
</cp:coreProperties>
</file>